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2" r:id="rId5"/>
    <p:sldId id="263" r:id="rId6"/>
    <p:sldId id="26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ED833-27C0-4EF7-81C1-AF0D1BD9BAE1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1BF0-B344-4A78-BA96-E348579AA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9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707AD5-4C3E-C606-E273-01E694E7E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63D2A77-805C-B7DE-10AC-2247F8302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C66E14-8752-1BAB-C790-7A7F4AC7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3696E12-3AEC-4D81-5DE4-F92AFD7E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CF96E6-5C44-AF85-BCA4-C70972D16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39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F7D6E74-BBC1-24E8-DA37-04BD0A0B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ED85C01-076E-41E1-FFC5-582FC8FDF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6865C3F-06F2-E35C-775B-F4460362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B76D156-B256-2FE0-F76D-6DECC610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920FC0D-DD12-A63C-85FE-B57B8A8A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38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EBA2A9F-FA00-6236-51AF-10FE98CB6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0A7D754-7BD1-EF3D-E03B-C6E008408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5ED318D-2FAC-83E2-0908-EBD71AD4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557B022-06E4-DBC3-8A72-394AF461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657C899-2E0B-3236-C9DC-7B856FFB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32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02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A04C919-94C9-AE7D-E44B-1EEA4E69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2093F0B-F1A5-BCE1-F2DD-3F4DA556A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61E1CE2-1AB2-073B-581A-7161E259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59B4A09-11BC-8481-6384-AC29A0A7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2AFDE09-A327-CE74-111D-28D125DB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86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38DCF76-84CC-7078-92CB-62135BE8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9D6047C-7335-E73B-B886-FF63CF9E9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54FA139-98C2-8C1B-9511-3ECC6805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29BB6C9-88AD-FA53-B56B-562E3AE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DF26363-7F2B-5EEA-8A5A-BA1ED1BD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21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1C9766-A9E5-EC3C-EDDD-3A2EB47A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718B3C6-F458-F710-3DD5-E5ACCD241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8B29082-385A-4C13-3790-D112114DC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5C391FC-8543-0391-F5F9-85289AEE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135D5A1-AB7E-E6E7-3631-D66AFD24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89A15CF-CC16-FC59-7F3B-11BB54C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22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7ABE9FE-EBAC-2A44-76DD-A1A3A0E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EE2A257-ABFB-88A5-1564-FD43B2A2A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504B20E-2EF6-C320-24EF-766A60ADE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9263239D-CF43-8CE5-C4FB-9CF9CEE37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F4E039F-D695-2701-236A-C90BA1ECC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3DBF191-46BB-8FB7-46BC-79880F0C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DA61F7F9-AB32-4473-ED8A-3FDD9CDC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54ABC7FB-43A3-44BE-7E8D-E0610EE9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74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CB296D-7757-1651-ACF9-3B132076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3FDE2835-855A-20E1-7C06-752546E5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15605F-74AC-AFF5-063E-07A3691E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A71E4671-F22B-FDEF-A2F2-94675E5F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59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83FC440-4253-8F0D-3D75-8E2EA8A3D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C7F85D38-5F4D-266F-EEEA-07A8BED5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5BC273F-6C32-7329-2FAD-156DF438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57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2EF9CA-4E6D-1E51-48D3-FB28FF4A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1EAA1E0-1A06-A64C-EDA3-0E0F6E02F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51015CC-1E5B-13F5-E84B-0D7FDA1B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C033FBC-6155-257C-D2AA-AE0C7617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F01D798-BF8F-7896-36C4-8BB3801C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9C4CC4A-3FEF-4B13-CFC5-4C7C6C33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35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7097779-6746-0E29-8FC2-53C1B079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8C954A6-D282-0B86-E00A-3F70A2512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37E42C0-92D9-C7B5-F629-48A5A0F5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92415F7-903E-3D82-FC3B-FEDE7134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2F72135-1B7B-EF0B-9ED4-A5EC7C0A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10DC7C1-9474-7D35-91F6-25D85D8F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12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B8552C6-2128-48DE-F6D9-48828B94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C3B615B-6035-E802-CD66-575DDA1F1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1ED1DA5-4380-D691-1BFC-32B94016E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37861F-2870-47E6-B401-6D83238111D5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22AE7FF-0801-BD46-1680-4A0305983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4172442-5462-CBA2-1778-3E4CA3B12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FCF668-6587-4CC2-9DD3-A5BAA40804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43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5190232" y="647700"/>
            <a:ext cx="23317200" cy="6121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4820"/>
              </a:lnSpc>
            </a:pPr>
            <a:r>
              <a:rPr lang="en-US" sz="3800" b="1" dirty="0">
                <a:solidFill>
                  <a:srgbClr val="191919"/>
                </a:solidFill>
                <a:latin typeface="Abadi" panose="020B0604020104020204" pitchFamily="34" charset="0"/>
                <a:cs typeface="Poppins"/>
              </a:rPr>
              <a:t>Regio </a:t>
            </a:r>
            <a:r>
              <a:rPr lang="en-US" sz="3800" b="1" dirty="0" err="1">
                <a:solidFill>
                  <a:srgbClr val="191919"/>
                </a:solidFill>
                <a:latin typeface="Abadi" panose="020B0604020104020204" pitchFamily="34" charset="0"/>
                <a:cs typeface="Poppins"/>
              </a:rPr>
              <a:t>Insubrica</a:t>
            </a:r>
            <a:r>
              <a:rPr lang="en-US" sz="3800" b="1" dirty="0">
                <a:solidFill>
                  <a:srgbClr val="191919"/>
                </a:solidFill>
                <a:latin typeface="Abadi" panose="020B0604020104020204" pitchFamily="34" charset="0"/>
                <a:cs typeface="Poppins"/>
              </a:rPr>
              <a:t> al Fresco</a:t>
            </a:r>
            <a:endParaRPr lang="en-US" sz="3825" dirty="0">
              <a:latin typeface="Abadi" panose="020B0604020104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-1858834" y="1381125"/>
            <a:ext cx="10252710" cy="31105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449"/>
              </a:lnSpc>
              <a:buNone/>
            </a:pPr>
            <a:endParaRPr lang="en-US" sz="1725" dirty="0"/>
          </a:p>
        </p:txBody>
      </p:sp>
      <p:sp>
        <p:nvSpPr>
          <p:cNvPr id="5" name="Text 2"/>
          <p:cNvSpPr/>
          <p:nvPr/>
        </p:nvSpPr>
        <p:spPr>
          <a:xfrm>
            <a:off x="590550" y="6553200"/>
            <a:ext cx="990600" cy="1485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17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2026</a:t>
            </a:r>
            <a:endParaRPr lang="en-US" sz="97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90" y="3839617"/>
            <a:ext cx="1328886" cy="130983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21" y="3839617"/>
            <a:ext cx="1316682" cy="130983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698" y="3853975"/>
            <a:ext cx="1328886" cy="130299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898" y="1529209"/>
            <a:ext cx="3291780" cy="219447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73" y="1529209"/>
            <a:ext cx="3291780" cy="219447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-62865" y="371475"/>
            <a:ext cx="12927330" cy="4457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3000" b="1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Cosa </a:t>
            </a:r>
            <a:r>
              <a:rPr lang="en-US" sz="3000" b="1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sono</a:t>
            </a:r>
            <a:r>
              <a:rPr lang="en-US" sz="3000" b="1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le </a:t>
            </a:r>
            <a:r>
              <a:rPr lang="en-US" sz="3000" b="1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Isole</a:t>
            </a:r>
            <a:r>
              <a:rPr lang="en-US" sz="3000" b="1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di Calore?</a:t>
            </a:r>
            <a:endParaRPr lang="en-US" sz="3000" dirty="0">
              <a:latin typeface="Abadi" panose="020B0604020104020204" pitchFamily="34" charset="0"/>
            </a:endParaRPr>
          </a:p>
        </p:txBody>
      </p:sp>
      <p:sp>
        <p:nvSpPr>
          <p:cNvPr id="10" name="Text 1"/>
          <p:cNvSpPr/>
          <p:nvPr/>
        </p:nvSpPr>
        <p:spPr>
          <a:xfrm>
            <a:off x="524173" y="1209675"/>
            <a:ext cx="3112770" cy="2171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solidFill>
                  <a:srgbClr val="333333"/>
                </a:solidFill>
                <a:latin typeface="Abadi" panose="020B0604020104020204" pitchFamily="34" charset="0"/>
                <a:cs typeface="Poppins" pitchFamily="34" charset="-120"/>
              </a:rPr>
              <a:t>Città: +4-5°C</a:t>
            </a:r>
            <a:r>
              <a:rPr lang="it-IT" b="1" dirty="0">
                <a:solidFill>
                  <a:srgbClr val="333333"/>
                </a:solidFill>
                <a:latin typeface="Abadi" panose="020B0604020104020204" pitchFamily="34" charset="0"/>
                <a:cs typeface="Poppins" pitchFamily="34" charset="-120"/>
              </a:rPr>
              <a:t> di giorno</a:t>
            </a:r>
          </a:p>
        </p:txBody>
      </p:sp>
      <p:sp>
        <p:nvSpPr>
          <p:cNvPr id="11" name="Text 2"/>
          <p:cNvSpPr/>
          <p:nvPr/>
        </p:nvSpPr>
        <p:spPr>
          <a:xfrm>
            <a:off x="9226376" y="1209675"/>
            <a:ext cx="18288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b="1" dirty="0">
                <a:solidFill>
                  <a:srgbClr val="333333"/>
                </a:solidFill>
                <a:latin typeface="Abadi" panose="020B0604020104020204" pitchFamily="34" charset="0"/>
                <a:cs typeface="Poppins" pitchFamily="34" charset="-120"/>
              </a:rPr>
              <a:t>Campagna</a:t>
            </a:r>
          </a:p>
        </p:txBody>
      </p:sp>
      <p:sp>
        <p:nvSpPr>
          <p:cNvPr id="12" name="Text 3"/>
          <p:cNvSpPr/>
          <p:nvPr/>
        </p:nvSpPr>
        <p:spPr>
          <a:xfrm>
            <a:off x="378372" y="5200649"/>
            <a:ext cx="3112770" cy="97943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Superfici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scure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e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cememtate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
assorbono e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rilasciano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molto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calore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molto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rapidamente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3" name="Text 4"/>
          <p:cNvSpPr/>
          <p:nvPr/>
        </p:nvSpPr>
        <p:spPr>
          <a:xfrm>
            <a:off x="4361103" y="5382741"/>
            <a:ext cx="2796442" cy="6514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La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mancanza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di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vegetazione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
riduce il raffreddamento
naturale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4" name="Text 5"/>
          <p:cNvSpPr/>
          <p:nvPr/>
        </p:nvSpPr>
        <p:spPr>
          <a:xfrm>
            <a:off x="7840717" y="5365551"/>
            <a:ext cx="3162051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Le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attività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umane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(es.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traffico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intenso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)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aumentano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ulteriormente</a:t>
            </a:r>
            <a:r>
              <a:rPr lang="en-US" sz="2000" dirty="0">
                <a:solidFill>
                  <a:srgbClr val="333333"/>
                </a:solidFill>
                <a:latin typeface="Abadi" panose="020B0604020104020204" pitchFamily="34" charset="0"/>
                <a:ea typeface="Poppins" pitchFamily="34" charset="-122"/>
                <a:cs typeface="Poppins" pitchFamily="34" charset="-120"/>
              </a:rPr>
              <a:t> le temperature
 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6" name="Text 7"/>
          <p:cNvSpPr/>
          <p:nvPr/>
        </p:nvSpPr>
        <p:spPr>
          <a:xfrm>
            <a:off x="-5080189" y="6267450"/>
            <a:ext cx="23362920" cy="2400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90"/>
              </a:lnSpc>
              <a:buNone/>
            </a:pPr>
            <a:endParaRPr lang="en-US" sz="1575" dirty="0"/>
          </a:p>
        </p:txBody>
      </p:sp>
      <p:sp>
        <p:nvSpPr>
          <p:cNvPr id="17" name="Text 8"/>
          <p:cNvSpPr/>
          <p:nvPr/>
        </p:nvSpPr>
        <p:spPr>
          <a:xfrm>
            <a:off x="4047604" y="1323975"/>
            <a:ext cx="4096643" cy="201180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048"/>
              </a:lnSpc>
              <a:buNone/>
            </a:pP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Le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isole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di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calore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sono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un
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fenomeno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dove le temperature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nelle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
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aree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urbane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sono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, per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diversi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motivi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, 
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più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elevate rispetto alle zone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rurali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
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circostanti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, con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differenze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di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solito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più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contenute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di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giorno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e accentuate la notte, con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differenze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fino</a:t>
            </a:r>
            <a:r>
              <a:rPr lang="en-US" dirty="0">
                <a:solidFill>
                  <a:srgbClr val="333333"/>
                </a:solidFill>
                <a:latin typeface="Abadi" panose="020F0502020204030204" pitchFamily="34" charset="0"/>
                <a:ea typeface="Poppins" pitchFamily="34" charset="-122"/>
                <a:cs typeface="Poppins" pitchFamily="34" charset="-120"/>
              </a:rPr>
              <a:t> a 3-7°C</a:t>
            </a:r>
            <a:endParaRPr lang="en-US" dirty="0">
              <a:latin typeface="Abad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450" y="4376190"/>
            <a:ext cx="1450777" cy="11794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087" y="4588801"/>
            <a:ext cx="1194792" cy="119315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773" y="4759375"/>
            <a:ext cx="1462980" cy="119315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936" y="1637855"/>
            <a:ext cx="1365498" cy="88463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7771" y="1727003"/>
            <a:ext cx="1097161" cy="79548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584" y="1363564"/>
            <a:ext cx="1170384" cy="117946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459" y="1363564"/>
            <a:ext cx="1206996" cy="1158925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-2589848" y="400050"/>
            <a:ext cx="18086070" cy="5328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195"/>
              </a:lnSpc>
              <a:buNone/>
            </a:pP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Prima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soluzione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: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aumentare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la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vegetazione</a:t>
            </a:r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13" name="Text 2"/>
          <p:cNvSpPr/>
          <p:nvPr/>
        </p:nvSpPr>
        <p:spPr>
          <a:xfrm>
            <a:off x="590550" y="4305300"/>
            <a:ext cx="6515100" cy="3400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678"/>
              </a:lnSpc>
              <a:buNone/>
            </a:pPr>
            <a:r>
              <a:rPr lang="en-US" sz="24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Possibili</a:t>
            </a:r>
            <a:r>
              <a:rPr lang="en-US" sz="24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4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soluzioni</a:t>
            </a:r>
            <a:r>
              <a:rPr lang="en-US" sz="24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4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pratiche</a:t>
            </a:r>
            <a:r>
              <a:rPr lang="en-US" sz="24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: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4" name="Text 3"/>
          <p:cNvSpPr/>
          <p:nvPr/>
        </p:nvSpPr>
        <p:spPr>
          <a:xfrm>
            <a:off x="574849" y="2784389"/>
            <a:ext cx="2807940" cy="10882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42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La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vegetazione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assorbe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l’inquinamento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per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esempio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causato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traffico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intrappolando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meno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calore</a:t>
            </a:r>
            <a:endParaRPr lang="en-US" sz="2000" dirty="0">
              <a:solidFill>
                <a:srgbClr val="000000"/>
              </a:solidFill>
              <a:latin typeface="Abadi" panose="020B0604020104020204" pitchFamily="34" charset="0"/>
              <a:ea typeface="Noto Sans KR" pitchFamily="34" charset="-122"/>
            </a:endParaRPr>
          </a:p>
        </p:txBody>
      </p:sp>
      <p:sp>
        <p:nvSpPr>
          <p:cNvPr id="15" name="Text 4"/>
          <p:cNvSpPr/>
          <p:nvPr/>
        </p:nvSpPr>
        <p:spPr>
          <a:xfrm>
            <a:off x="3590017" y="2790668"/>
            <a:ext cx="2863170" cy="11334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231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Inoltre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it-IT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rinfrescano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anche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creando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zone di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ombra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rilasciando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vapore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acqueo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nell’aria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raffreddando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ulteriormente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l’ambiente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6" name="Text 5"/>
          <p:cNvSpPr/>
          <p:nvPr/>
        </p:nvSpPr>
        <p:spPr>
          <a:xfrm>
            <a:off x="9380848" y="2828230"/>
            <a:ext cx="2863170" cy="79548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225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Nelle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aree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copertura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adeguata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la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vegetazione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può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portare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ad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una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diminuzione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di temperature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fino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a 10°C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7" name="Text 6"/>
          <p:cNvSpPr/>
          <p:nvPr/>
        </p:nvSpPr>
        <p:spPr>
          <a:xfrm>
            <a:off x="6676946" y="2903646"/>
            <a:ext cx="2595757" cy="88448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322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Gli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alberi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migliori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sono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quelli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ad alto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assorbimento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inquinanti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come il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platano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o il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tiglio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8" name="Text 7"/>
          <p:cNvSpPr/>
          <p:nvPr/>
        </p:nvSpPr>
        <p:spPr>
          <a:xfrm>
            <a:off x="-1313021" y="6124575"/>
            <a:ext cx="6583680" cy="2948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322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Più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parchi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e </a:t>
            </a:r>
            <a:r>
              <a:rPr lang="it-IT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g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iardini</a:t>
            </a:r>
            <a:endParaRPr lang="en-US" sz="2000" dirty="0">
              <a:solidFill>
                <a:srgbClr val="000000"/>
              </a:solidFill>
              <a:latin typeface="Abadi" panose="020B0604020104020204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ctr">
              <a:lnSpc>
                <a:spcPts val="2322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nelle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città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9" name="Text 8"/>
          <p:cNvSpPr/>
          <p:nvPr/>
        </p:nvSpPr>
        <p:spPr>
          <a:xfrm>
            <a:off x="4355723" y="6124575"/>
            <a:ext cx="3017520" cy="29482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322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Più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vegetazione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sui palazzi (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tetto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facciate</a:t>
            </a:r>
            <a:r>
              <a:rPr lang="en-US" sz="2000" dirty="0" smtClean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) 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in </a:t>
            </a:r>
            <a:r>
              <a:rPr lang="it-IT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zone soggette al fenomeno delle isole di calore 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</a:p>
        </p:txBody>
      </p:sp>
      <p:sp>
        <p:nvSpPr>
          <p:cNvPr id="20" name="Text 9"/>
          <p:cNvSpPr/>
          <p:nvPr/>
        </p:nvSpPr>
        <p:spPr>
          <a:xfrm>
            <a:off x="8730548" y="5662464"/>
            <a:ext cx="3319232" cy="91219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322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Strade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alberate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soprattutto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in zone molto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cementate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trafficate</a:t>
            </a:r>
            <a:r>
              <a:rPr lang="it-IT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e dove sono presenti passaggi pedonali </a:t>
            </a:r>
            <a:endParaRPr lang="en-US" sz="20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nuvola, strada, cielo&#10;&#10;Il contenuto generato dall&amp;#39;IA potrebbe non essere corretto.">
            <a:extLst>
              <a:ext uri="{FF2B5EF4-FFF2-40B4-BE49-F238E27FC236}">
                <a16:creationId xmlns:a16="http://schemas.microsoft.com/office/drawing/2014/main" xmlns="" id="{6B7669F9-BA58-03B9-2FAC-A8634635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11" r="17925" b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magine 1" descr="Immagine che contiene aria aperta, cielo, strada, scena&#10;&#10;Il contenuto generato dall&amp;#39;IA potrebbe non essere corretto.">
            <a:extLst>
              <a:ext uri="{FF2B5EF4-FFF2-40B4-BE49-F238E27FC236}">
                <a16:creationId xmlns:a16="http://schemas.microsoft.com/office/drawing/2014/main" xmlns="" id="{D58265F5-93C2-3A76-40A3-135B23B9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80" r="22256" b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0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61" y="4327327"/>
            <a:ext cx="1889671" cy="148813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5" y="4638249"/>
            <a:ext cx="1609279" cy="155674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876" y="920594"/>
            <a:ext cx="3828157" cy="186526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65" y="840135"/>
            <a:ext cx="3840361" cy="1899642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-2587943" y="400050"/>
            <a:ext cx="18082260" cy="46404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54"/>
              </a:lnSpc>
              <a:buNone/>
            </a:pP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Seconda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soluzioni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: Superfici ad alto albedo</a:t>
            </a:r>
          </a:p>
        </p:txBody>
      </p:sp>
      <p:sp>
        <p:nvSpPr>
          <p:cNvPr id="10" name="Text 1"/>
          <p:cNvSpPr/>
          <p:nvPr/>
        </p:nvSpPr>
        <p:spPr>
          <a:xfrm>
            <a:off x="255315" y="2906724"/>
            <a:ext cx="4114800" cy="5882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016"/>
              </a:lnSpc>
              <a:buNone/>
            </a:pP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Le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superfici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più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scure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assorobono</a:t>
            </a:r>
            <a:endParaRPr lang="en-US" sz="2000" b="1" dirty="0">
              <a:latin typeface="Abadi" panose="020B0604020104020204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ctr">
              <a:lnSpc>
                <a:spcPts val="2016"/>
              </a:lnSpc>
              <a:buNone/>
            </a:pP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tanto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calore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7364685" y="2924843"/>
            <a:ext cx="4572000" cy="5701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Superfici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più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chiare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invece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riflettono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fino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all’80% della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radiazione</a:t>
            </a:r>
            <a:r>
              <a:rPr lang="en-US" sz="2000" b="1" dirty="0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solare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4" name="Text 5"/>
          <p:cNvSpPr/>
          <p:nvPr/>
        </p:nvSpPr>
        <p:spPr>
          <a:xfrm>
            <a:off x="4512468" y="1155670"/>
            <a:ext cx="3048893" cy="181094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376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L'albedo misura la
capacità di una
superficie di riflettere la
radiazione solare.
Superfici chiare = meno
calore assorbito.</a:t>
            </a:r>
            <a:endParaRPr lang="en-US" sz="1800" dirty="0">
              <a:latin typeface="Abadi" panose="020B0604020104020204" pitchFamily="34" charset="0"/>
            </a:endParaRPr>
          </a:p>
        </p:txBody>
      </p:sp>
      <p:sp>
        <p:nvSpPr>
          <p:cNvPr id="15" name="Text 6"/>
          <p:cNvSpPr/>
          <p:nvPr/>
        </p:nvSpPr>
        <p:spPr>
          <a:xfrm>
            <a:off x="2139331" y="4451635"/>
            <a:ext cx="3436590" cy="17772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813"/>
              </a:lnSpc>
              <a:buNone/>
            </a:pPr>
            <a:r>
              <a:rPr lang="en-US" sz="2500" b="1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Edifici</a:t>
            </a:r>
            <a:r>
              <a:rPr lang="en-US" sz="2500" b="1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chiari</a:t>
            </a:r>
            <a:endParaRPr lang="en-US" sz="2500" b="1" dirty="0">
              <a:solidFill>
                <a:srgbClr val="000000"/>
              </a:solidFill>
              <a:latin typeface="Abadi" panose="020B0604020104020204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>
              <a:lnSpc>
                <a:spcPts val="2813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Tetti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superfici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edifici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e case dipinti con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colori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chiari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riflettenti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soprattutto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in zone molto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cementate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  <a:cs typeface="Noto Sans KR" pitchFamily="34" charset="-120"/>
              </a:rPr>
              <a:t>trafficate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6" name="Text 7"/>
          <p:cNvSpPr/>
          <p:nvPr/>
        </p:nvSpPr>
        <p:spPr>
          <a:xfrm>
            <a:off x="8334375" y="4327327"/>
            <a:ext cx="3931197" cy="17115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813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Strade e </a:t>
            </a:r>
            <a:r>
              <a:rPr lang="en-US" sz="2500" b="1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marciapiedi</a:t>
            </a:r>
            <a:r>
              <a:rPr lang="en-US" sz="2500" b="1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chiari</a:t>
            </a:r>
            <a:endParaRPr lang="en-US" sz="2500" b="1" dirty="0">
              <a:solidFill>
                <a:srgbClr val="000000"/>
              </a:solidFill>
              <a:latin typeface="Abadi" panose="020B0604020104020204" pitchFamily="34" charset="0"/>
              <a:ea typeface="Noto Sans KR" pitchFamily="34" charset="-122"/>
            </a:endParaRPr>
          </a:p>
          <a:p>
            <a:pPr marL="0" indent="0">
              <a:lnSpc>
                <a:spcPts val="2813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Avere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strade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marciapiedi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sempre  in zone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cementate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trafficate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, di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colore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chiaro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aiuta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riflettere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più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calore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diminuire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Noto Sans KR" pitchFamily="34" charset="-122"/>
              </a:rPr>
              <a:t> le temperature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-5553596" y="6362700"/>
            <a:ext cx="2428875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400"/>
              </a:lnSpc>
              <a:buNone/>
            </a:pPr>
            <a:endParaRPr lang="en-US" sz="1875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BE8F3213-74E3-29E7-0459-B27035BC7043}"/>
              </a:ext>
            </a:extLst>
          </p:cNvPr>
          <p:cNvSpPr txBox="1"/>
          <p:nvPr/>
        </p:nvSpPr>
        <p:spPr>
          <a:xfrm>
            <a:off x="3733417" y="3742487"/>
            <a:ext cx="413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badi" panose="020B0604020104020204" pitchFamily="34" charset="0"/>
                <a:ea typeface="Noto Sans KR" pitchFamily="34" charset="-122"/>
              </a:rPr>
              <a:t>Possibili soluzioni pratiche: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-3682083" y="380851"/>
            <a:ext cx="18752820" cy="61347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3654"/>
              </a:lnSpc>
            </a:pP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Terza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soluzione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: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riduzione</a:t>
            </a:r>
            <a:r>
              <a:rPr lang="en-US" sz="3600" b="1" dirty="0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 del </a:t>
            </a:r>
            <a:r>
              <a:rPr lang="en-US" sz="3600" b="1" dirty="0" err="1">
                <a:solidFill>
                  <a:srgbClr val="373737"/>
                </a:solidFill>
                <a:latin typeface="Abadi" panose="020B0604020104020204" pitchFamily="34" charset="0"/>
                <a:ea typeface="Noto Sans KR" pitchFamily="34" charset="-122"/>
              </a:rPr>
              <a:t>traffico</a:t>
            </a:r>
            <a:endParaRPr lang="en-US" sz="3600" b="1" dirty="0">
              <a:solidFill>
                <a:srgbClr val="373737"/>
              </a:solidFill>
              <a:latin typeface="Abadi" panose="020B0604020104020204" pitchFamily="34" charset="0"/>
              <a:ea typeface="Noto Sans KR" pitchFamily="34" charset="-122"/>
            </a:endParaRPr>
          </a:p>
        </p:txBody>
      </p:sp>
      <p:pic>
        <p:nvPicPr>
          <p:cNvPr id="1026" name="Picture 2" descr="Traffico - tapirulan illustrators contest">
            <a:extLst>
              <a:ext uri="{FF2B5EF4-FFF2-40B4-BE49-F238E27FC236}">
                <a16:creationId xmlns:a16="http://schemas.microsoft.com/office/drawing/2014/main" xmlns="" id="{DEFC2E54-935B-60CD-A36A-492CE2A3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7" y="1485735"/>
            <a:ext cx="1870841" cy="18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AF9E7C2F-DC7E-5D08-11F3-48946492BBD2}"/>
              </a:ext>
            </a:extLst>
          </p:cNvPr>
          <p:cNvSpPr txBox="1"/>
          <p:nvPr/>
        </p:nvSpPr>
        <p:spPr>
          <a:xfrm>
            <a:off x="267052" y="3492374"/>
            <a:ext cx="3468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Il traffico, soprattutto in caso di congestioni, può contribuire significativamente all’aumento delle temperature nelle isole di calore  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xmlns="" id="{8EAEA3C6-B960-7665-5369-9627DCB4E76F}"/>
              </a:ext>
            </a:extLst>
          </p:cNvPr>
          <p:cNvSpPr/>
          <p:nvPr/>
        </p:nvSpPr>
        <p:spPr>
          <a:xfrm>
            <a:off x="2944729" y="2047862"/>
            <a:ext cx="3824869" cy="15834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A34F536B-1EF0-32DA-21D6-153C54BB40EE}"/>
              </a:ext>
            </a:extLst>
          </p:cNvPr>
          <p:cNvSpPr txBox="1"/>
          <p:nvPr/>
        </p:nvSpPr>
        <p:spPr>
          <a:xfrm>
            <a:off x="2944729" y="1778460"/>
            <a:ext cx="4103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badi" panose="020B0604020104020204" pitchFamily="34" charset="0"/>
                <a:ea typeface="Noto Sans KR" pitchFamily="34" charset="-122"/>
              </a:rPr>
              <a:t>Possibili soluzioni pratiche: </a:t>
            </a:r>
          </a:p>
          <a:p>
            <a:endParaRPr lang="it-IT" dirty="0"/>
          </a:p>
        </p:txBody>
      </p:sp>
      <p:pic>
        <p:nvPicPr>
          <p:cNvPr id="13" name="Immagine 12" descr="Immagine che contiene design&#10;&#10;Il contenuto generato dall'IA potrebbe non essere corretto.">
            <a:extLst>
              <a:ext uri="{FF2B5EF4-FFF2-40B4-BE49-F238E27FC236}">
                <a16:creationId xmlns:a16="http://schemas.microsoft.com/office/drawing/2014/main" xmlns="" id="{AB980CF6-971F-0C9B-CE19-09EF719E1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005" y="2129983"/>
            <a:ext cx="1578512" cy="120032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5E024EE-88F8-3EDB-FBF2-47983FEDAE08}"/>
              </a:ext>
            </a:extLst>
          </p:cNvPr>
          <p:cNvSpPr txBox="1"/>
          <p:nvPr/>
        </p:nvSpPr>
        <p:spPr>
          <a:xfrm>
            <a:off x="8518517" y="2168935"/>
            <a:ext cx="3668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Potenziare e rendere più economico il servizio pubblico per diminuire il numero di veicoli sulla strada</a:t>
            </a:r>
          </a:p>
        </p:txBody>
      </p:sp>
      <p:pic>
        <p:nvPicPr>
          <p:cNvPr id="16" name="Immagine 15" descr="Immagine che contiene trasporto, bici, pneumatico, Telaio della bicicletta&#10;&#10;Il contenuto generato dall'IA potrebbe non essere corretto.">
            <a:extLst>
              <a:ext uri="{FF2B5EF4-FFF2-40B4-BE49-F238E27FC236}">
                <a16:creationId xmlns:a16="http://schemas.microsoft.com/office/drawing/2014/main" xmlns="" id="{1A658D00-3A11-CFAE-AA46-0DE50FF87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653" y="3631335"/>
            <a:ext cx="1393216" cy="113096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16A8DB7E-A9E9-2293-A195-B95FABB505BE}"/>
              </a:ext>
            </a:extLst>
          </p:cNvPr>
          <p:cNvSpPr txBox="1"/>
          <p:nvPr/>
        </p:nvSpPr>
        <p:spPr>
          <a:xfrm>
            <a:off x="8518517" y="3652109"/>
            <a:ext cx="3468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Promuovere e incentivare anche metodi di spostamento non inquinanti, es. la bici</a:t>
            </a:r>
          </a:p>
        </p:txBody>
      </p:sp>
      <p:pic>
        <p:nvPicPr>
          <p:cNvPr id="19" name="Immagine 18" descr="Immagine che contiene Segnale stradale, cartello, testo, simbolo&#10;&#10;Il contenuto generato dall'IA potrebbe non essere corretto.">
            <a:extLst>
              <a:ext uri="{FF2B5EF4-FFF2-40B4-BE49-F238E27FC236}">
                <a16:creationId xmlns:a16="http://schemas.microsoft.com/office/drawing/2014/main" xmlns="" id="{7622A43F-99CA-9C48-2297-FCF9E0D85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627" y="5351443"/>
            <a:ext cx="1244242" cy="120032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1EEADA2E-8BAB-665F-A484-934500191524}"/>
              </a:ext>
            </a:extLst>
          </p:cNvPr>
          <p:cNvSpPr txBox="1"/>
          <p:nvPr/>
        </p:nvSpPr>
        <p:spPr>
          <a:xfrm>
            <a:off x="8472193" y="4868157"/>
            <a:ext cx="3561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Istituire delle Zone a Traffico Limitato (ZTL) per le zone più soggette al fenomeno delle isole di </a:t>
            </a:r>
            <a:r>
              <a:rPr lang="it-IT" sz="2000" dirty="0" smtClean="0">
                <a:latin typeface="Abadi" panose="020B0604020104020204" pitchFamily="34" charset="0"/>
              </a:rPr>
              <a:t>calore, </a:t>
            </a:r>
            <a:r>
              <a:rPr lang="it-IT" sz="2000" dirty="0">
                <a:latin typeface="Abadi" panose="020B0604020104020204" pitchFamily="34" charset="0"/>
              </a:rPr>
              <a:t>es. nelle ore più calde per evitare che il traffico peggiori la situazione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347</Words>
  <Application>Microsoft Office PowerPoint</Application>
  <PresentationFormat>Widescreen</PresentationFormat>
  <Paragraphs>40</Paragraphs>
  <Slides>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4" baseType="lpstr">
      <vt:lpstr>Abadi</vt:lpstr>
      <vt:lpstr>Aptos</vt:lpstr>
      <vt:lpstr>Aptos Display</vt:lpstr>
      <vt:lpstr>Arial</vt:lpstr>
      <vt:lpstr>Noto Sans KR</vt:lpstr>
      <vt:lpstr>Plus Jakarta Sans</vt:lpstr>
      <vt:lpstr>Poppins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dhv414</dc:creator>
  <cp:lastModifiedBy>Paola</cp:lastModifiedBy>
  <cp:revision>4</cp:revision>
  <dcterms:created xsi:type="dcterms:W3CDTF">2026-02-23T16:20:19Z</dcterms:created>
  <dcterms:modified xsi:type="dcterms:W3CDTF">2026-02-26T14:17:25Z</dcterms:modified>
</cp:coreProperties>
</file>